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5" r:id="rId6"/>
    <p:sldId id="291" r:id="rId7"/>
    <p:sldId id="297" r:id="rId8"/>
    <p:sldId id="298" r:id="rId9"/>
    <p:sldId id="299" r:id="rId10"/>
    <p:sldId id="300" r:id="rId11"/>
    <p:sldId id="301" r:id="rId12"/>
    <p:sldId id="303" r:id="rId13"/>
    <p:sldId id="293" r:id="rId14"/>
    <p:sldId id="296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51A"/>
    <a:srgbClr val="F3703A"/>
    <a:srgbClr val="E79130"/>
    <a:srgbClr val="FFFFFF"/>
    <a:srgbClr val="FBFCFC"/>
    <a:srgbClr val="F5F5F5"/>
    <a:srgbClr val="FBFBFB"/>
    <a:srgbClr val="2E3D92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7" autoAdjust="0"/>
    <p:restoredTop sz="84694" autoAdjust="0"/>
  </p:normalViewPr>
  <p:slideViewPr>
    <p:cSldViewPr snapToGrid="0">
      <p:cViewPr varScale="1">
        <p:scale>
          <a:sx n="65" d="100"/>
          <a:sy n="65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Sempre più spesso si sente parlare di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chirurgia di revisione in ambito bariatrico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(anche detta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 surgery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ovvero quegli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 successivi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un primo di chirurgia dell’obesità che non ha dato i risultati sperati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intervento non raggiunge il suo obiettivo o fallisce nel tempo. In altre parole, quando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calo ponderale non è quello atteso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il peso viene recuperato nel tempo (</a:t>
            </a:r>
            <a:r>
              <a:rPr lang="it-IT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</a:t>
            </a:r>
            <a:r>
              <a:rPr lang="it-IT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regain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 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insorgono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complicazioni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come:</a:t>
            </a:r>
          </a:p>
          <a:p>
            <a:pPr lvl="1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disfagia;</a:t>
            </a:r>
          </a:p>
          <a:p>
            <a:pPr lvl="1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carenze vitaminiche;</a:t>
            </a:r>
          </a:p>
          <a:p>
            <a:pPr lvl="1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malnutrizione;</a:t>
            </a:r>
          </a:p>
          <a:p>
            <a:pPr lvl="1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insorgenza di reflusso gastroesofageo</a:t>
            </a:r>
          </a:p>
          <a:p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5735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Nel I</a:t>
            </a:r>
            <a:r>
              <a:rPr lang="it-IT" baseline="0" dirty="0"/>
              <a:t> STUDIO: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gastrectomia a manicotto (SG) ha registrato un aumento di popolarità dopo il 2010, ma dati recenti suggeriscono tassi preoccupanti di reflusso gastroesofageo e necessità di conversioni. spesso legata al GERD e al recupero ponderale.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Periodo analizzato: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2000–2020 oltre 340mila pz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chirurgia revisionale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costante aumento dal 2011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un incremento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oltre tre volte nel 2019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diventando la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terza procedura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bariatrica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più eseguita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dopo SG e RYGB.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 II: IN ITALIA. Le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linee guida specifiche per RBS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sono ancora carenti. Tuttavia, negli ultimi anni si registra un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incremento costante delle revisioni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Italia.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Studio prospettico, osservazionale, multicentrico. 10 centri italiani ad alto volume (universitari e privati)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recupero ponderale significativo (&gt;25% dal nadir)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può interessare fino al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37–50%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dei pazienti a 5–7 anni.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0974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linee guida ASMBS–IFSO 2022) affrontano esplicitamente anche l’aumento dei casi complessi</a:t>
            </a:r>
          </a:p>
          <a:p>
            <a:pPr lvl="0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 delle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revisional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surgeries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(chirurgie di revisione)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per:</a:t>
            </a:r>
          </a:p>
          <a:p>
            <a:pPr lvl="1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Insufficiente perdita di peso (IWL),</a:t>
            </a:r>
          </a:p>
          <a:p>
            <a:pPr lvl="1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Ripresa ponderale (WR),</a:t>
            </a:r>
          </a:p>
          <a:p>
            <a:pPr lvl="1"/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Complicanze tardive anatomiche o funzionali (reflusso, stenosi, malnutrizione).</a:t>
            </a:r>
          </a:p>
          <a:p>
            <a:pPr marL="628650" lvl="1" indent="-171450">
              <a:buFontTx/>
              <a:buChar char="-"/>
            </a:pP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Raccomandazione ASMBS–IFSO: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gli interventi revisionali devono essere concentrati in centri di eccellenza con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multidisciplinare e supporto specialistico</a:t>
            </a:r>
          </a:p>
          <a:p>
            <a:pPr marL="628650" lvl="1" indent="-171450">
              <a:buFontTx/>
              <a:buChar char="-"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interventi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revisionali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(redo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come la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gastrectomia a manica (SG)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il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bypass gastrico Roux-en-Y (RYGB)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dopo un precedente intervento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sono tecnicamente più complessi e associati 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maggiore morbilità </a:t>
            </a:r>
            <a:r>
              <a:rPr lang="it-IT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perioperatoria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Tx/>
              <a:buChar char="-"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4621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Nonostante questi limiti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tempi operatori più lunghi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risultati clinici migliori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(soprattutto nel RYGB) suggeriscono che l’approccio robotico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potrebbe rappresentare un nuovo standard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nei casi revisionali complessi.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resenta una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minore morbilità postoperatoria e una degenza più breve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(Frase di passaggio successiva) ..&gt;“Abbiamo analizzato l’evoluzione dell’utilizzo robotico nelle revisioni in un centro ad alto volume.”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6016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stata condotta una revisione retrospettiva di tutte le procedure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bariatriche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eseguite presso il nostro centro durante il 2023/24 e il 2024/25. </a:t>
            </a:r>
          </a:p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 state calcolate le proporzioni dei casi robotici e la distribuzione dei tipi di procedure di revisione.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8849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→ Dati coerenti con tendenza internazionale di aumento della complessità.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6728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due anni, l'utilizzo della robotica è aumentato di oltre il 30% in termini relativi, sebbene sia rimasto un approccio minoritario.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volume della chirurgia revisionale è aumentato, con la rimozione BG con conversione a sleeve che rappresenta il sottogruppo più numeroso. Seguito</a:t>
            </a:r>
            <a:r>
              <a:rPr lang="it-I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 RYBG. E conversione da sleeve Bypass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961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77E05-AB67-864A-BF99-FB1321303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2E8510-7255-0114-796B-F4AEA593C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484F89-32B7-AD85-59D2-15F4ABF30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due anni, l'utilizzo della robotica è aumentato di oltre il 30% in termini relativi, sebbene sia rimasto un approccio minoritario. 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-Il volume della chirurgia revisionale è aumentato, con la rimozione della fascia con il manicotto che rappresenta il sottogruppo più numeroso. </a:t>
            </a:r>
          </a:p>
          <a:p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 risultati evidenziano la crescente complessità del case-mix bariatrico e il ruolo potenziale della robotica in scenari selezionati.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EE8FC7-73D7-0611-DDD1-DB65E3CD5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453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774" y="828225"/>
            <a:ext cx="6691299" cy="280971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304297"/>
                </a:solidFill>
              </a:rPr>
              <a:t>Chirurgia </a:t>
            </a:r>
            <a:r>
              <a:rPr lang="it-IT" sz="5400" dirty="0" err="1">
                <a:solidFill>
                  <a:srgbClr val="304297"/>
                </a:solidFill>
              </a:rPr>
              <a:t>Bariatrica</a:t>
            </a:r>
            <a:r>
              <a:rPr lang="it-IT" sz="5400" dirty="0">
                <a:solidFill>
                  <a:srgbClr val="304297"/>
                </a:solidFill>
              </a:rPr>
              <a:t> Revisionale Robotica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989" y="4718902"/>
            <a:ext cx="6488084" cy="213909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BE551A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BE551A"/>
                </a:solidFill>
              </a:rPr>
              <a:t>Dott. Gianluca D’Amico</a:t>
            </a:r>
          </a:p>
          <a:p>
            <a:r>
              <a:rPr lang="it-IT" sz="1800" b="1" dirty="0">
                <a:solidFill>
                  <a:srgbClr val="E79130"/>
                </a:solidFill>
              </a:rPr>
              <a:t>Università degli studi di </a:t>
            </a:r>
            <a:r>
              <a:rPr lang="it-IT" sz="1800" b="1" dirty="0" err="1">
                <a:solidFill>
                  <a:srgbClr val="E79130"/>
                </a:solidFill>
              </a:rPr>
              <a:t>napoli</a:t>
            </a:r>
            <a:r>
              <a:rPr lang="it-IT" sz="1800" b="1" dirty="0">
                <a:solidFill>
                  <a:srgbClr val="E79130"/>
                </a:solidFill>
              </a:rPr>
              <a:t> – Federico II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215" y="2620108"/>
            <a:ext cx="4526280" cy="1823558"/>
          </a:xfrm>
        </p:spPr>
        <p:txBody>
          <a:bodyPr/>
          <a:lstStyle/>
          <a:p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1EB0-2229-5E25-DD86-CC709A94C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6B5279-7388-3561-C4D4-7CC78CA4879C}"/>
              </a:ext>
            </a:extLst>
          </p:cNvPr>
          <p:cNvSpPr txBox="1"/>
          <p:nvPr/>
        </p:nvSpPr>
        <p:spPr>
          <a:xfrm>
            <a:off x="698500" y="1028700"/>
            <a:ext cx="98679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Robotic</a:t>
            </a:r>
            <a:r>
              <a:rPr lang="it-IT" b="1" dirty="0"/>
              <a:t> </a:t>
            </a:r>
            <a:r>
              <a:rPr lang="it-IT" b="1" dirty="0" err="1"/>
              <a:t>Utilization</a:t>
            </a:r>
            <a:r>
              <a:rPr lang="it-IT" b="1" dirty="0"/>
              <a:t> and </a:t>
            </a:r>
            <a:r>
              <a:rPr lang="it-IT" b="1" dirty="0" err="1"/>
              <a:t>Revisional</a:t>
            </a:r>
            <a:r>
              <a:rPr lang="it-IT" b="1" dirty="0"/>
              <a:t> Case-Mix in </a:t>
            </a:r>
            <a:r>
              <a:rPr lang="it-IT" b="1" dirty="0" err="1"/>
              <a:t>Bariatric</a:t>
            </a:r>
            <a:r>
              <a:rPr lang="it-IT" b="1" dirty="0"/>
              <a:t> Surgery: A Two-</a:t>
            </a:r>
            <a:r>
              <a:rPr lang="it-IT" b="1" dirty="0" err="1"/>
              <a:t>Year</a:t>
            </a:r>
            <a:r>
              <a:rPr lang="it-IT" b="1" dirty="0"/>
              <a:t> Comparative Analysis in a High-Volume Center</a:t>
            </a:r>
          </a:p>
          <a:p>
            <a:pPr algn="ctr"/>
            <a:endParaRPr lang="it-IT" dirty="0"/>
          </a:p>
          <a:p>
            <a:r>
              <a:rPr lang="it-IT" sz="1400" b="1" dirty="0"/>
              <a:t>Background</a:t>
            </a:r>
            <a:r>
              <a:rPr lang="it-IT" sz="1400" dirty="0"/>
              <a:t>  </a:t>
            </a:r>
            <a:r>
              <a:rPr lang="it-IT" sz="1400" dirty="0" err="1"/>
              <a:t>Robotic</a:t>
            </a:r>
            <a:r>
              <a:rPr lang="it-IT" sz="1400" dirty="0"/>
              <a:t> </a:t>
            </a:r>
            <a:r>
              <a:rPr lang="it-IT" sz="1400" dirty="0" err="1"/>
              <a:t>platforms</a:t>
            </a:r>
            <a:r>
              <a:rPr lang="it-IT" sz="1400" dirty="0"/>
              <a:t> are </a:t>
            </a:r>
            <a:r>
              <a:rPr lang="it-IT" sz="1400" dirty="0" err="1"/>
              <a:t>increasingly</a:t>
            </a:r>
            <a:r>
              <a:rPr lang="it-IT" sz="1400" dirty="0"/>
              <a:t> </a:t>
            </a:r>
            <a:r>
              <a:rPr lang="it-IT" sz="1400" dirty="0" err="1"/>
              <a:t>adopted</a:t>
            </a:r>
            <a:r>
              <a:rPr lang="it-IT" sz="1400" dirty="0"/>
              <a:t> in </a:t>
            </a:r>
            <a:r>
              <a:rPr lang="it-IT" sz="1400" dirty="0" err="1"/>
              <a:t>bariatric</a:t>
            </a:r>
            <a:r>
              <a:rPr lang="it-IT" sz="1400" dirty="0"/>
              <a:t> surgery, </a:t>
            </a:r>
            <a:r>
              <a:rPr lang="it-IT" sz="1400" dirty="0" err="1"/>
              <a:t>yet</a:t>
            </a:r>
            <a:r>
              <a:rPr lang="it-IT" sz="1400" dirty="0"/>
              <a:t> </a:t>
            </a:r>
            <a:r>
              <a:rPr lang="it-IT" sz="1400" dirty="0" err="1"/>
              <a:t>their</a:t>
            </a:r>
            <a:r>
              <a:rPr lang="it-IT" sz="1400" dirty="0"/>
              <a:t> </a:t>
            </a:r>
            <a:r>
              <a:rPr lang="it-IT" sz="1400" dirty="0" err="1"/>
              <a:t>role</a:t>
            </a:r>
            <a:r>
              <a:rPr lang="it-IT" sz="1400" dirty="0"/>
              <a:t> in </a:t>
            </a:r>
            <a:r>
              <a:rPr lang="it-IT" sz="1400" dirty="0" err="1"/>
              <a:t>complex</a:t>
            </a:r>
            <a:r>
              <a:rPr lang="it-IT" sz="1400" dirty="0"/>
              <a:t> </a:t>
            </a:r>
            <a:r>
              <a:rPr lang="it-IT" sz="1400" dirty="0" err="1"/>
              <a:t>revisional</a:t>
            </a:r>
            <a:r>
              <a:rPr lang="it-IT" sz="1400" dirty="0"/>
              <a:t> </a:t>
            </a:r>
            <a:r>
              <a:rPr lang="it-IT" sz="1400" dirty="0" err="1"/>
              <a:t>procedures</a:t>
            </a:r>
            <a:r>
              <a:rPr lang="it-IT" sz="1400" dirty="0"/>
              <a:t> </a:t>
            </a:r>
            <a:r>
              <a:rPr lang="it-IT" sz="1400" dirty="0" err="1"/>
              <a:t>remains</a:t>
            </a:r>
            <a:r>
              <a:rPr lang="it-IT" sz="1400" dirty="0"/>
              <a:t> to be </a:t>
            </a:r>
            <a:r>
              <a:rPr lang="it-IT" sz="1400" dirty="0" err="1"/>
              <a:t>fully</a:t>
            </a:r>
            <a:r>
              <a:rPr lang="it-IT" sz="1400" dirty="0"/>
              <a:t> </a:t>
            </a:r>
            <a:r>
              <a:rPr lang="it-IT" sz="1400" dirty="0" err="1"/>
              <a:t>defined</a:t>
            </a:r>
            <a:r>
              <a:rPr lang="it-IT" sz="1400" dirty="0"/>
              <a:t>. Monitoring trends in </a:t>
            </a:r>
            <a:r>
              <a:rPr lang="it-IT" sz="1400" dirty="0" err="1"/>
              <a:t>robotic</a:t>
            </a:r>
            <a:r>
              <a:rPr lang="it-IT" sz="1400" dirty="0"/>
              <a:t> </a:t>
            </a:r>
            <a:r>
              <a:rPr lang="it-IT" sz="1400" dirty="0" err="1"/>
              <a:t>utilization</a:t>
            </a:r>
            <a:r>
              <a:rPr lang="it-IT" sz="1400" dirty="0"/>
              <a:t> and the </a:t>
            </a:r>
            <a:r>
              <a:rPr lang="it-IT" sz="1400" dirty="0" err="1"/>
              <a:t>distribution</a:t>
            </a:r>
            <a:r>
              <a:rPr lang="it-IT" sz="1400" dirty="0"/>
              <a:t> of </a:t>
            </a:r>
            <a:r>
              <a:rPr lang="it-IT" sz="1400" dirty="0" err="1"/>
              <a:t>revisional</a:t>
            </a:r>
            <a:r>
              <a:rPr lang="it-IT" sz="1400" dirty="0"/>
              <a:t> surgery </a:t>
            </a:r>
            <a:r>
              <a:rPr lang="it-IT" sz="1400" dirty="0" err="1"/>
              <a:t>types</a:t>
            </a:r>
            <a:r>
              <a:rPr lang="it-IT" sz="1400" dirty="0"/>
              <a:t> can guide </a:t>
            </a:r>
            <a:r>
              <a:rPr lang="it-IT" sz="1400" dirty="0" err="1"/>
              <a:t>surgical</a:t>
            </a:r>
            <a:r>
              <a:rPr lang="it-IT" sz="1400" dirty="0"/>
              <a:t> strategy and </a:t>
            </a:r>
            <a:r>
              <a:rPr lang="it-IT" sz="1400" dirty="0" err="1"/>
              <a:t>resource</a:t>
            </a:r>
            <a:r>
              <a:rPr lang="it-IT" sz="1400" dirty="0"/>
              <a:t> planning.</a:t>
            </a:r>
          </a:p>
          <a:p>
            <a:r>
              <a:rPr lang="it-IT" sz="1400" b="1" dirty="0"/>
              <a:t>Methods</a:t>
            </a:r>
            <a:r>
              <a:rPr lang="it-IT" sz="1400" dirty="0"/>
              <a:t>  A </a:t>
            </a:r>
            <a:r>
              <a:rPr lang="it-IT" sz="1400" dirty="0" err="1"/>
              <a:t>retrospective</a:t>
            </a:r>
            <a:r>
              <a:rPr lang="it-IT" sz="1400" dirty="0"/>
              <a:t> review </a:t>
            </a:r>
            <a:r>
              <a:rPr lang="it-IT" sz="1400" dirty="0" err="1"/>
              <a:t>was</a:t>
            </a:r>
            <a:r>
              <a:rPr lang="it-IT" sz="1400" dirty="0"/>
              <a:t> </a:t>
            </a:r>
            <a:r>
              <a:rPr lang="it-IT" sz="1400" dirty="0" err="1"/>
              <a:t>conducted</a:t>
            </a:r>
            <a:r>
              <a:rPr lang="it-IT" sz="1400" dirty="0"/>
              <a:t> of </a:t>
            </a:r>
            <a:r>
              <a:rPr lang="it-IT" sz="1400" dirty="0" err="1"/>
              <a:t>all</a:t>
            </a:r>
            <a:r>
              <a:rPr lang="it-IT" sz="1400" dirty="0"/>
              <a:t> </a:t>
            </a:r>
            <a:r>
              <a:rPr lang="it-IT" sz="1400" dirty="0" err="1"/>
              <a:t>bariatric</a:t>
            </a:r>
            <a:r>
              <a:rPr lang="it-IT" sz="1400" dirty="0"/>
              <a:t> </a:t>
            </a:r>
            <a:r>
              <a:rPr lang="it-IT" sz="1400" dirty="0" err="1"/>
              <a:t>procedures</a:t>
            </a:r>
            <a:r>
              <a:rPr lang="it-IT" sz="1400" dirty="0"/>
              <a:t> </a:t>
            </a:r>
            <a:r>
              <a:rPr lang="it-IT" sz="1400" dirty="0" err="1"/>
              <a:t>performed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our</a:t>
            </a:r>
            <a:r>
              <a:rPr lang="it-IT" sz="1400" dirty="0"/>
              <a:t> center </a:t>
            </a:r>
            <a:r>
              <a:rPr lang="it-IT" sz="1400" dirty="0" err="1"/>
              <a:t>during</a:t>
            </a:r>
            <a:r>
              <a:rPr lang="it-IT" sz="1400" dirty="0"/>
              <a:t> 2023/24 and 2024/25. Data </a:t>
            </a:r>
            <a:r>
              <a:rPr lang="it-IT" sz="1400" dirty="0" err="1"/>
              <a:t>included</a:t>
            </a:r>
            <a:r>
              <a:rPr lang="it-IT" sz="1400" dirty="0"/>
              <a:t> procedure </a:t>
            </a:r>
            <a:r>
              <a:rPr lang="it-IT" sz="1400" dirty="0" err="1"/>
              <a:t>type</a:t>
            </a:r>
            <a:r>
              <a:rPr lang="it-IT" sz="1400" dirty="0"/>
              <a:t>, </a:t>
            </a:r>
            <a:r>
              <a:rPr lang="it-IT" sz="1400" dirty="0" err="1"/>
              <a:t>surgical</a:t>
            </a:r>
            <a:r>
              <a:rPr lang="it-IT" sz="1400" dirty="0"/>
              <a:t> </a:t>
            </a:r>
            <a:r>
              <a:rPr lang="it-IT" sz="1400" dirty="0" err="1"/>
              <a:t>approach</a:t>
            </a:r>
            <a:r>
              <a:rPr lang="it-IT" sz="1400" dirty="0"/>
              <a:t> (</a:t>
            </a:r>
            <a:r>
              <a:rPr lang="it-IT" sz="1400" dirty="0" err="1"/>
              <a:t>laparoscopic</a:t>
            </a:r>
            <a:r>
              <a:rPr lang="it-IT" sz="1400" dirty="0"/>
              <a:t> vs </a:t>
            </a:r>
            <a:r>
              <a:rPr lang="it-IT" sz="1400" dirty="0" err="1"/>
              <a:t>robotic</a:t>
            </a:r>
            <a:r>
              <a:rPr lang="it-IT" sz="1400" dirty="0"/>
              <a:t>), and </a:t>
            </a:r>
            <a:r>
              <a:rPr lang="it-IT" sz="1400" dirty="0" err="1"/>
              <a:t>classification</a:t>
            </a:r>
            <a:r>
              <a:rPr lang="it-IT" sz="1400" dirty="0"/>
              <a:t> of </a:t>
            </a:r>
            <a:r>
              <a:rPr lang="it-IT" sz="1400" dirty="0" err="1"/>
              <a:t>revisional</a:t>
            </a:r>
            <a:r>
              <a:rPr lang="it-IT" sz="1400" dirty="0"/>
              <a:t>/</a:t>
            </a:r>
            <a:r>
              <a:rPr lang="it-IT" sz="1400" dirty="0" err="1"/>
              <a:t>conversion</a:t>
            </a:r>
            <a:r>
              <a:rPr lang="it-IT" sz="1400" dirty="0"/>
              <a:t> </a:t>
            </a:r>
            <a:r>
              <a:rPr lang="it-IT" sz="1400" dirty="0" err="1"/>
              <a:t>cases</a:t>
            </a:r>
            <a:r>
              <a:rPr lang="it-IT" sz="1400" dirty="0"/>
              <a:t>. </a:t>
            </a:r>
            <a:r>
              <a:rPr lang="it-IT" sz="1400" dirty="0" err="1"/>
              <a:t>Proportions</a:t>
            </a:r>
            <a:r>
              <a:rPr lang="it-IT" sz="1400" dirty="0"/>
              <a:t> of </a:t>
            </a:r>
            <a:r>
              <a:rPr lang="it-IT" sz="1400" dirty="0" err="1"/>
              <a:t>robotic</a:t>
            </a:r>
            <a:r>
              <a:rPr lang="it-IT" sz="1400" dirty="0"/>
              <a:t> </a:t>
            </a:r>
            <a:r>
              <a:rPr lang="it-IT" sz="1400" dirty="0" err="1"/>
              <a:t>cases</a:t>
            </a:r>
            <a:r>
              <a:rPr lang="it-IT" sz="1400" dirty="0"/>
              <a:t> and the </a:t>
            </a:r>
            <a:r>
              <a:rPr lang="it-IT" sz="1400" dirty="0" err="1"/>
              <a:t>distribution</a:t>
            </a:r>
            <a:r>
              <a:rPr lang="it-IT" sz="1400" dirty="0"/>
              <a:t> of </a:t>
            </a:r>
            <a:r>
              <a:rPr lang="it-IT" sz="1400" dirty="0" err="1"/>
              <a:t>revisional</a:t>
            </a:r>
            <a:r>
              <a:rPr lang="it-IT" sz="1400" dirty="0"/>
              <a:t> procedure </a:t>
            </a:r>
            <a:r>
              <a:rPr lang="it-IT" sz="1400" dirty="0" err="1"/>
              <a:t>types</a:t>
            </a:r>
            <a:r>
              <a:rPr lang="it-IT" sz="1400" dirty="0"/>
              <a:t> </a:t>
            </a:r>
            <a:r>
              <a:rPr lang="it-IT" sz="1400" dirty="0" err="1"/>
              <a:t>were</a:t>
            </a:r>
            <a:r>
              <a:rPr lang="it-IT" sz="1400" dirty="0"/>
              <a:t> </a:t>
            </a:r>
            <a:r>
              <a:rPr lang="it-IT" sz="1400" dirty="0" err="1"/>
              <a:t>calculated</a:t>
            </a:r>
            <a:r>
              <a:rPr lang="it-IT" sz="1400" dirty="0"/>
              <a:t>.</a:t>
            </a:r>
          </a:p>
          <a:p>
            <a:r>
              <a:rPr lang="it-IT" sz="1400" b="1" dirty="0" err="1"/>
              <a:t>Results</a:t>
            </a:r>
            <a:r>
              <a:rPr lang="it-IT" sz="1400" dirty="0"/>
              <a:t>   </a:t>
            </a:r>
            <a:r>
              <a:rPr lang="it-IT" sz="1400" dirty="0" err="1"/>
              <a:t>Revisional</a:t>
            </a:r>
            <a:r>
              <a:rPr lang="it-IT" sz="1400" dirty="0"/>
              <a:t>/</a:t>
            </a:r>
            <a:r>
              <a:rPr lang="it-IT" sz="1400" dirty="0" err="1"/>
              <a:t>conversion</a:t>
            </a:r>
            <a:r>
              <a:rPr lang="it-IT" sz="1400" dirty="0"/>
              <a:t> </a:t>
            </a:r>
            <a:r>
              <a:rPr lang="it-IT" sz="1400" dirty="0" err="1"/>
              <a:t>procedures</a:t>
            </a:r>
            <a:r>
              <a:rPr lang="it-IT" sz="1400" dirty="0"/>
              <a:t> </a:t>
            </a:r>
            <a:r>
              <a:rPr lang="it-IT" sz="1400" dirty="0" err="1"/>
              <a:t>increased</a:t>
            </a:r>
            <a:r>
              <a:rPr lang="it-IT" sz="1400" dirty="0"/>
              <a:t> from 24 </a:t>
            </a:r>
            <a:r>
              <a:rPr lang="it-IT" sz="1400" dirty="0" err="1"/>
              <a:t>cases</a:t>
            </a:r>
            <a:r>
              <a:rPr lang="it-IT" sz="1400" dirty="0"/>
              <a:t> in 2023/24 to 33 in 2024/25. The 2024/25 </a:t>
            </a:r>
            <a:r>
              <a:rPr lang="it-IT" sz="1400" dirty="0" err="1"/>
              <a:t>revisional</a:t>
            </a:r>
            <a:r>
              <a:rPr lang="it-IT" sz="1400" dirty="0"/>
              <a:t> case-mix </a:t>
            </a:r>
            <a:r>
              <a:rPr lang="it-IT" sz="1400" dirty="0" err="1"/>
              <a:t>included</a:t>
            </a:r>
            <a:r>
              <a:rPr lang="it-IT" sz="1400" dirty="0"/>
              <a:t>: </a:t>
            </a:r>
            <a:r>
              <a:rPr lang="it-IT" sz="1400" b="1" dirty="0"/>
              <a:t>band </a:t>
            </a:r>
            <a:r>
              <a:rPr lang="it-IT" sz="1400" b="1" dirty="0" err="1"/>
              <a:t>removal</a:t>
            </a:r>
            <a:r>
              <a:rPr lang="it-IT" sz="1400" b="1" dirty="0"/>
              <a:t> with sleeve (</a:t>
            </a:r>
            <a:r>
              <a:rPr lang="it-IT" sz="1400" b="1" dirty="0" err="1"/>
              <a:t>n</a:t>
            </a:r>
            <a:r>
              <a:rPr lang="it-IT" sz="1400" b="1" dirty="0"/>
              <a:t> = 35)</a:t>
            </a:r>
            <a:r>
              <a:rPr lang="it-IT" sz="1400" dirty="0"/>
              <a:t>, re-sleeve (</a:t>
            </a:r>
            <a:r>
              <a:rPr lang="it-IT" sz="1400" dirty="0" err="1"/>
              <a:t>n</a:t>
            </a:r>
            <a:r>
              <a:rPr lang="it-IT" sz="1400" dirty="0"/>
              <a:t> = 4), sleeve-to-bypass </a:t>
            </a:r>
            <a:r>
              <a:rPr lang="it-IT" sz="1400" dirty="0" err="1"/>
              <a:t>conversion</a:t>
            </a:r>
            <a:r>
              <a:rPr lang="it-IT" sz="1400" dirty="0"/>
              <a:t> (</a:t>
            </a:r>
            <a:r>
              <a:rPr lang="it-IT" sz="1400" dirty="0" err="1"/>
              <a:t>n</a:t>
            </a:r>
            <a:r>
              <a:rPr lang="it-IT" sz="1400" dirty="0"/>
              <a:t> = 6), sleeve-to-OAGB/MGB (</a:t>
            </a:r>
            <a:r>
              <a:rPr lang="it-IT" sz="1400" dirty="0" err="1"/>
              <a:t>n</a:t>
            </a:r>
            <a:r>
              <a:rPr lang="it-IT" sz="1400" dirty="0"/>
              <a:t> = 2), OAGB-to-RYGB </a:t>
            </a:r>
            <a:r>
              <a:rPr lang="it-IT" sz="1400" dirty="0" err="1"/>
              <a:t>conversion</a:t>
            </a:r>
            <a:r>
              <a:rPr lang="it-IT" sz="1400" dirty="0"/>
              <a:t> (</a:t>
            </a:r>
            <a:r>
              <a:rPr lang="it-IT" sz="1400" dirty="0" err="1"/>
              <a:t>n</a:t>
            </a:r>
            <a:r>
              <a:rPr lang="it-IT" sz="1400" dirty="0"/>
              <a:t> = 2), mini-bypass </a:t>
            </a:r>
            <a:r>
              <a:rPr lang="it-IT" sz="1400" dirty="0" err="1"/>
              <a:t>revision</a:t>
            </a:r>
            <a:r>
              <a:rPr lang="it-IT" sz="1400" dirty="0"/>
              <a:t> (</a:t>
            </a:r>
            <a:r>
              <a:rPr lang="it-IT" sz="1400" dirty="0" err="1"/>
              <a:t>n</a:t>
            </a:r>
            <a:r>
              <a:rPr lang="it-IT" sz="1400" dirty="0"/>
              <a:t> = 3), and bypass </a:t>
            </a:r>
            <a:r>
              <a:rPr lang="it-IT" sz="1400" dirty="0" err="1"/>
              <a:t>revision</a:t>
            </a:r>
            <a:r>
              <a:rPr lang="it-IT" sz="1400" dirty="0"/>
              <a:t> (</a:t>
            </a:r>
            <a:r>
              <a:rPr lang="it-IT" sz="1400" dirty="0" err="1"/>
              <a:t>n</a:t>
            </a:r>
            <a:r>
              <a:rPr lang="it-IT" sz="1400" dirty="0"/>
              <a:t> = 6). Major </a:t>
            </a:r>
            <a:r>
              <a:rPr lang="it-IT" sz="1400" dirty="0" err="1"/>
              <a:t>postoperative</a:t>
            </a:r>
            <a:r>
              <a:rPr lang="it-IT" sz="1400" dirty="0"/>
              <a:t> </a:t>
            </a:r>
            <a:r>
              <a:rPr lang="it-IT" sz="1400" dirty="0" err="1"/>
              <a:t>complications</a:t>
            </a:r>
            <a:r>
              <a:rPr lang="it-IT" sz="1400" dirty="0"/>
              <a:t> </a:t>
            </a:r>
            <a:r>
              <a:rPr lang="it-IT" sz="1400" dirty="0" err="1"/>
              <a:t>were</a:t>
            </a:r>
            <a:r>
              <a:rPr lang="it-IT" sz="1400" dirty="0"/>
              <a:t> rare. 10 </a:t>
            </a:r>
            <a:r>
              <a:rPr lang="it-IT" sz="1400" dirty="0" err="1"/>
              <a:t>cases</a:t>
            </a:r>
            <a:r>
              <a:rPr lang="it-IT" sz="1400" dirty="0"/>
              <a:t> </a:t>
            </a:r>
            <a:r>
              <a:rPr lang="it-IT" sz="1400" dirty="0" err="1"/>
              <a:t>were</a:t>
            </a:r>
            <a:r>
              <a:rPr lang="it-IT" sz="1400" dirty="0"/>
              <a:t> </a:t>
            </a:r>
            <a:r>
              <a:rPr lang="it-IT" sz="1400" dirty="0" err="1"/>
              <a:t>robotical</a:t>
            </a:r>
            <a:endParaRPr lang="it-IT" sz="1400" dirty="0"/>
          </a:p>
          <a:p>
            <a:r>
              <a:rPr lang="it-IT" sz="1400" b="1" dirty="0" err="1"/>
              <a:t>Conclusions</a:t>
            </a:r>
            <a:r>
              <a:rPr lang="it-IT" sz="1400" dirty="0"/>
              <a:t>  Over </a:t>
            </a:r>
            <a:r>
              <a:rPr lang="it-IT" sz="1400" dirty="0" err="1"/>
              <a:t>two</a:t>
            </a:r>
            <a:r>
              <a:rPr lang="it-IT" sz="1400" dirty="0"/>
              <a:t> </a:t>
            </a:r>
            <a:r>
              <a:rPr lang="it-IT" sz="1400" dirty="0" err="1"/>
              <a:t>years</a:t>
            </a:r>
            <a:r>
              <a:rPr lang="it-IT" sz="1400" dirty="0"/>
              <a:t>, </a:t>
            </a:r>
            <a:r>
              <a:rPr lang="it-IT" sz="1400" dirty="0" err="1"/>
              <a:t>robotic</a:t>
            </a:r>
            <a:r>
              <a:rPr lang="it-IT" sz="1400" dirty="0"/>
              <a:t> </a:t>
            </a:r>
            <a:r>
              <a:rPr lang="it-IT" sz="1400" dirty="0" err="1"/>
              <a:t>utilization</a:t>
            </a:r>
            <a:r>
              <a:rPr lang="it-IT" sz="1400" dirty="0"/>
              <a:t> </a:t>
            </a:r>
            <a:r>
              <a:rPr lang="it-IT" sz="1400" dirty="0" err="1"/>
              <a:t>increased</a:t>
            </a:r>
            <a:r>
              <a:rPr lang="it-IT" sz="1400" dirty="0"/>
              <a:t> by more </a:t>
            </a:r>
            <a:r>
              <a:rPr lang="it-IT" sz="1400" dirty="0" err="1"/>
              <a:t>than</a:t>
            </a:r>
            <a:r>
              <a:rPr lang="it-IT" sz="1400" dirty="0"/>
              <a:t> 30% in relative </a:t>
            </a:r>
            <a:r>
              <a:rPr lang="it-IT" sz="1400" dirty="0" err="1"/>
              <a:t>terms</a:t>
            </a:r>
            <a:r>
              <a:rPr lang="it-IT" sz="1400" dirty="0"/>
              <a:t>, </a:t>
            </a:r>
            <a:r>
              <a:rPr lang="it-IT" sz="1400" dirty="0" err="1"/>
              <a:t>though</a:t>
            </a:r>
            <a:r>
              <a:rPr lang="it-IT" sz="1400" dirty="0"/>
              <a:t> </a:t>
            </a:r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remained</a:t>
            </a:r>
            <a:r>
              <a:rPr lang="it-IT" sz="1400" dirty="0"/>
              <a:t> a </a:t>
            </a:r>
            <a:r>
              <a:rPr lang="it-IT" sz="1400" dirty="0" err="1"/>
              <a:t>minority</a:t>
            </a:r>
            <a:r>
              <a:rPr lang="it-IT" sz="1400" dirty="0"/>
              <a:t> </a:t>
            </a:r>
            <a:r>
              <a:rPr lang="it-IT" sz="1400" dirty="0" err="1"/>
              <a:t>approach</a:t>
            </a:r>
            <a:r>
              <a:rPr lang="it-IT" sz="1400" dirty="0"/>
              <a:t>. </a:t>
            </a:r>
            <a:r>
              <a:rPr lang="it-IT" sz="1400" dirty="0" err="1"/>
              <a:t>Revisional</a:t>
            </a:r>
            <a:r>
              <a:rPr lang="it-IT" sz="1400" dirty="0"/>
              <a:t> surgery volume rose, with </a:t>
            </a:r>
            <a:r>
              <a:rPr lang="it-IT" sz="1400" i="1" dirty="0"/>
              <a:t>band </a:t>
            </a:r>
            <a:r>
              <a:rPr lang="it-IT" sz="1400" i="1" dirty="0" err="1"/>
              <a:t>removal</a:t>
            </a:r>
            <a:r>
              <a:rPr lang="it-IT" sz="1400" i="1" dirty="0"/>
              <a:t> with sleeve</a:t>
            </a:r>
            <a:r>
              <a:rPr lang="it-IT" sz="1400" dirty="0"/>
              <a:t> </a:t>
            </a:r>
            <a:r>
              <a:rPr lang="it-IT" sz="1400" dirty="0" err="1"/>
              <a:t>representing</a:t>
            </a:r>
            <a:r>
              <a:rPr lang="it-IT" sz="1400" dirty="0"/>
              <a:t> the </a:t>
            </a:r>
            <a:r>
              <a:rPr lang="it-IT" sz="1400" dirty="0" err="1"/>
              <a:t>largest</a:t>
            </a:r>
            <a:r>
              <a:rPr lang="it-IT" sz="1400" dirty="0"/>
              <a:t> </a:t>
            </a:r>
            <a:r>
              <a:rPr lang="it-IT" sz="1400" dirty="0" err="1"/>
              <a:t>subgroup</a:t>
            </a:r>
            <a:r>
              <a:rPr lang="it-IT" sz="1400" dirty="0"/>
              <a:t>. </a:t>
            </a:r>
            <a:r>
              <a:rPr lang="it-IT" sz="1400" dirty="0" err="1"/>
              <a:t>These</a:t>
            </a:r>
            <a:r>
              <a:rPr lang="it-IT" sz="1400" dirty="0"/>
              <a:t> </a:t>
            </a:r>
            <a:r>
              <a:rPr lang="it-IT" sz="1400" dirty="0" err="1"/>
              <a:t>findings</a:t>
            </a:r>
            <a:r>
              <a:rPr lang="it-IT" sz="1400" dirty="0"/>
              <a:t> highlight the </a:t>
            </a:r>
            <a:r>
              <a:rPr lang="it-IT" sz="1400" dirty="0" err="1"/>
              <a:t>growing</a:t>
            </a:r>
            <a:r>
              <a:rPr lang="it-IT" sz="1400" dirty="0"/>
              <a:t> </a:t>
            </a:r>
            <a:r>
              <a:rPr lang="it-IT" sz="1400" dirty="0" err="1"/>
              <a:t>complexity</a:t>
            </a:r>
            <a:r>
              <a:rPr lang="it-IT" sz="1400" dirty="0"/>
              <a:t> of </a:t>
            </a:r>
            <a:r>
              <a:rPr lang="it-IT" sz="1400" dirty="0" err="1"/>
              <a:t>bariatric</a:t>
            </a:r>
            <a:r>
              <a:rPr lang="it-IT" sz="1400" dirty="0"/>
              <a:t> case-mix and the </a:t>
            </a:r>
            <a:r>
              <a:rPr lang="it-IT" sz="1400" dirty="0" err="1"/>
              <a:t>potential</a:t>
            </a:r>
            <a:r>
              <a:rPr lang="it-IT" sz="1400" dirty="0"/>
              <a:t> </a:t>
            </a:r>
            <a:r>
              <a:rPr lang="it-IT" sz="1400" dirty="0" err="1"/>
              <a:t>role</a:t>
            </a:r>
            <a:r>
              <a:rPr lang="it-IT" sz="1400" dirty="0"/>
              <a:t> of </a:t>
            </a:r>
            <a:r>
              <a:rPr lang="it-IT" sz="1400" dirty="0" err="1"/>
              <a:t>robotics</a:t>
            </a:r>
            <a:r>
              <a:rPr lang="it-IT" sz="1400" dirty="0"/>
              <a:t> in </a:t>
            </a:r>
            <a:r>
              <a:rPr lang="it-IT" sz="1400" dirty="0" err="1"/>
              <a:t>selected</a:t>
            </a:r>
            <a:r>
              <a:rPr lang="it-IT" sz="1400" dirty="0"/>
              <a:t> </a:t>
            </a:r>
            <a:r>
              <a:rPr lang="it-IT" sz="1400" dirty="0" err="1"/>
              <a:t>scenarios</a:t>
            </a:r>
            <a:r>
              <a:rPr lang="it-IT" sz="1400" dirty="0"/>
              <a:t>.</a:t>
            </a:r>
          </a:p>
          <a:p>
            <a:r>
              <a:rPr lang="it-IT" sz="1400" b="1" dirty="0"/>
              <a:t>Keywords:</a:t>
            </a:r>
            <a:r>
              <a:rPr lang="it-IT" sz="1400" dirty="0"/>
              <a:t> </a:t>
            </a:r>
            <a:r>
              <a:rPr lang="it-IT" sz="1400" dirty="0" err="1"/>
              <a:t>bariatric</a:t>
            </a:r>
            <a:r>
              <a:rPr lang="it-IT" sz="1400" dirty="0"/>
              <a:t> surgery, </a:t>
            </a:r>
            <a:r>
              <a:rPr lang="it-IT" sz="1400" dirty="0" err="1"/>
              <a:t>robotic</a:t>
            </a:r>
            <a:r>
              <a:rPr lang="it-IT" sz="1400" dirty="0"/>
              <a:t> surgery, </a:t>
            </a:r>
            <a:r>
              <a:rPr lang="it-IT" sz="1400" dirty="0" err="1"/>
              <a:t>revisional</a:t>
            </a:r>
            <a:r>
              <a:rPr lang="it-IT" sz="1400" dirty="0"/>
              <a:t> surgery, band </a:t>
            </a:r>
            <a:r>
              <a:rPr lang="it-IT" sz="1400" dirty="0" err="1"/>
              <a:t>removal</a:t>
            </a:r>
            <a:r>
              <a:rPr lang="it-IT" sz="1400" dirty="0"/>
              <a:t> with sleeve, sleeve </a:t>
            </a:r>
            <a:r>
              <a:rPr lang="it-IT" sz="1400" dirty="0" err="1"/>
              <a:t>gastrectomy</a:t>
            </a:r>
            <a:r>
              <a:rPr lang="it-IT" sz="1400" dirty="0"/>
              <a:t>, </a:t>
            </a:r>
            <a:r>
              <a:rPr lang="it-IT" sz="1400" dirty="0" err="1"/>
              <a:t>gastric</a:t>
            </a:r>
            <a:r>
              <a:rPr lang="it-IT" sz="1400" dirty="0"/>
              <a:t> bypass.</a:t>
            </a:r>
          </a:p>
        </p:txBody>
      </p:sp>
    </p:spTree>
    <p:extLst>
      <p:ext uri="{BB962C8B-B14F-4D97-AF65-F5344CB8AC3E}">
        <p14:creationId xmlns:p14="http://schemas.microsoft.com/office/powerpoint/2010/main" val="367048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969"/>
            <a:ext cx="10058400" cy="1450757"/>
          </a:xfrm>
        </p:spPr>
        <p:txBody>
          <a:bodyPr anchor="b">
            <a:normAutofit/>
          </a:bodyPr>
          <a:lstStyle/>
          <a:p>
            <a:r>
              <a:rPr lang="it-IT" sz="3600" dirty="0"/>
              <a:t>Contesto scientifico – Redo Surgery</a:t>
            </a:r>
          </a:p>
        </p:txBody>
      </p:sp>
      <p:pic>
        <p:nvPicPr>
          <p:cNvPr id="3" name="Immagine 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D91EE31D-C98C-08AB-BBC2-C76AB6C28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8362" r="5645" b="8249"/>
          <a:stretch>
            <a:fillRect/>
          </a:stretch>
        </p:blipFill>
        <p:spPr>
          <a:xfrm>
            <a:off x="438638" y="2051008"/>
            <a:ext cx="8458200" cy="3124200"/>
          </a:xfrm>
          <a:prstGeom prst="rect">
            <a:avLst/>
          </a:prstGeom>
          <a:noFill/>
        </p:spPr>
      </p:pic>
      <p:pic>
        <p:nvPicPr>
          <p:cNvPr id="4" name="Immagine 3" descr="Immagine che contiene testo, schermata, Carattere, documento&#10;&#10;Il contenuto generato dall'IA potrebbe non essere corretto.">
            <a:extLst>
              <a:ext uri="{FF2B5EF4-FFF2-40B4-BE49-F238E27FC236}">
                <a16:creationId xmlns:a16="http://schemas.microsoft.com/office/drawing/2014/main" id="{4A3B6154-1C4A-EFF4-53E5-3D8557FB4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3355" b="32780"/>
          <a:stretch>
            <a:fillRect/>
          </a:stretch>
        </p:blipFill>
        <p:spPr>
          <a:xfrm>
            <a:off x="2530230" y="573343"/>
            <a:ext cx="8801100" cy="43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B079A8-F66D-79AD-B88C-1613217182CA}"/>
              </a:ext>
            </a:extLst>
          </p:cNvPr>
          <p:cNvSpPr txBox="1"/>
          <p:nvPr/>
        </p:nvSpPr>
        <p:spPr>
          <a:xfrm>
            <a:off x="7588062" y="1632426"/>
            <a:ext cx="4186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 sz="2200">
                <a:latin typeface="Calibri Light"/>
              </a:defRPr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Studi recenti segnalano incremento dei casi complessi. (linee guida ASMBS–IFSO 2022)</a:t>
            </a:r>
          </a:p>
        </p:txBody>
      </p:sp>
      <p:cxnSp>
        <p:nvCxnSpPr>
          <p:cNvPr id="6" name="Connettore diritto a freccia 5">
            <a:extLst>
              <a:ext uri="{FF2B5EF4-FFF2-40B4-BE49-F238E27FC236}">
                <a16:creationId xmlns:a16="http://schemas.microsoft.com/office/drawing/2014/main" id="{9BD62FB1-61C3-0D7A-82ED-8A57B1E38FAC}"/>
              </a:ext>
            </a:extLst>
          </p:cNvPr>
          <p:cNvCxnSpPr>
            <a:cxnSpLocks/>
          </p:cNvCxnSpPr>
          <p:nvPr/>
        </p:nvCxnSpPr>
        <p:spPr>
          <a:xfrm>
            <a:off x="9691618" y="2789449"/>
            <a:ext cx="0" cy="115187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Immagine 17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3D3FA70B-BE75-945D-FA4C-68E54CDAE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r="3692" b="6241"/>
          <a:stretch>
            <a:fillRect/>
          </a:stretch>
        </p:blipFill>
        <p:spPr>
          <a:xfrm>
            <a:off x="10933" y="1023062"/>
            <a:ext cx="7373505" cy="32427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F466BB31-1C1B-88EE-156D-CFAE9581AA4F}"/>
              </a:ext>
            </a:extLst>
          </p:cNvPr>
          <p:cNvGrpSpPr/>
          <p:nvPr/>
        </p:nvGrpSpPr>
        <p:grpSpPr>
          <a:xfrm>
            <a:off x="7384437" y="4501049"/>
            <a:ext cx="4614363" cy="918166"/>
            <a:chOff x="6977174" y="3696937"/>
            <a:chExt cx="4614363" cy="918166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6B56E2F-6677-3D8C-5924-D1A9AD75CE14}"/>
                </a:ext>
              </a:extLst>
            </p:cNvPr>
            <p:cNvSpPr txBox="1"/>
            <p:nvPr/>
          </p:nvSpPr>
          <p:spPr>
            <a:xfrm>
              <a:off x="6977174" y="3870626"/>
              <a:ext cx="46143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defRPr sz="2200">
                  <a:latin typeface="Calibri Light"/>
                </a:defRPr>
              </a:pPr>
              <a:r>
                <a:rPr lang="it-IT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Crescente necessità di strategie chirurgiche raffinate per reinterventi complessi</a:t>
              </a:r>
            </a:p>
          </p:txBody>
        </p:sp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3A70A1F4-8DF5-40BC-96EE-246BC9F30A92}"/>
                </a:ext>
              </a:extLst>
            </p:cNvPr>
            <p:cNvSpPr/>
            <p:nvPr/>
          </p:nvSpPr>
          <p:spPr>
            <a:xfrm>
              <a:off x="6977174" y="3696937"/>
              <a:ext cx="4593489" cy="918166"/>
            </a:xfrm>
            <a:prstGeom prst="roundRect">
              <a:avLst/>
            </a:prstGeom>
            <a:noFill/>
            <a:ln w="34925">
              <a:solidFill>
                <a:srgbClr val="E791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0D0B8-6986-2B33-5DF5-0F41D6DA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48BE299-A03F-B609-0DDA-6CDB4F7E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969"/>
            <a:ext cx="6756400" cy="1450757"/>
          </a:xfrm>
        </p:spPr>
        <p:txBody>
          <a:bodyPr anchor="b">
            <a:normAutofit/>
          </a:bodyPr>
          <a:lstStyle/>
          <a:p>
            <a:r>
              <a:rPr lang="it-IT" sz="3600" dirty="0"/>
              <a:t>Ruolo della chirurgia robotica</a:t>
            </a:r>
          </a:p>
        </p:txBody>
      </p:sp>
      <p:pic>
        <p:nvPicPr>
          <p:cNvPr id="5" name="Immagine 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7D1D24EA-78F6-E7D6-296D-B12C73CF4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-93" r="6475" b="3730"/>
          <a:stretch>
            <a:fillRect/>
          </a:stretch>
        </p:blipFill>
        <p:spPr>
          <a:xfrm>
            <a:off x="177420" y="1774210"/>
            <a:ext cx="8407780" cy="355845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F6F0D0-49F1-0AF1-05AD-DBD92122597F}"/>
              </a:ext>
            </a:extLst>
          </p:cNvPr>
          <p:cNvSpPr txBox="1"/>
          <p:nvPr/>
        </p:nvSpPr>
        <p:spPr>
          <a:xfrm>
            <a:off x="8407978" y="889843"/>
            <a:ext cx="347921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Studi mostrano minori conversioni e sanguinamenti</a:t>
            </a:r>
          </a:p>
          <a:p>
            <a:pPr marL="342900" indent="-3429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Migliore visione 3D e precisione dei movimenti, possono ridurre il rischio di complicanze nelle revisioni</a:t>
            </a:r>
          </a:p>
          <a:p>
            <a:pPr marL="342900" indent="-3429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Limiti: costi e tempi operatori superiori</a:t>
            </a:r>
          </a:p>
          <a:p>
            <a:pPr>
              <a:spcAft>
                <a:spcPts val="600"/>
              </a:spcAft>
              <a:defRPr sz="2200">
                <a:latin typeface="Calibri Light"/>
              </a:defRPr>
            </a:pPr>
            <a:endParaRPr lang="it-IT" sz="16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96AECAA-7672-C1F0-954A-8FEA3FEAA502}"/>
              </a:ext>
            </a:extLst>
          </p:cNvPr>
          <p:cNvGrpSpPr/>
          <p:nvPr/>
        </p:nvGrpSpPr>
        <p:grpSpPr>
          <a:xfrm>
            <a:off x="8626523" y="4418489"/>
            <a:ext cx="3042128" cy="1138961"/>
            <a:chOff x="8626523" y="4418489"/>
            <a:chExt cx="3042128" cy="1138961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36BC83F-E11A-C23F-58B6-FC0554122D7D}"/>
                </a:ext>
              </a:extLst>
            </p:cNvPr>
            <p:cNvSpPr txBox="1"/>
            <p:nvPr/>
          </p:nvSpPr>
          <p:spPr>
            <a:xfrm>
              <a:off x="8667847" y="4449360"/>
              <a:ext cx="29594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Il ruolo del robot negli interventi revisionali resta da definire: utile ma non standardizzato</a:t>
              </a:r>
            </a:p>
          </p:txBody>
        </p:sp>
        <p:sp>
          <p:nvSpPr>
            <p:cNvPr id="2" name="Rettangolo con angoli arrotondati 1">
              <a:extLst>
                <a:ext uri="{FF2B5EF4-FFF2-40B4-BE49-F238E27FC236}">
                  <a16:creationId xmlns:a16="http://schemas.microsoft.com/office/drawing/2014/main" id="{BA7B2AA6-A5BF-3C4F-E4B7-7EEF69785E59}"/>
                </a:ext>
              </a:extLst>
            </p:cNvPr>
            <p:cNvSpPr/>
            <p:nvPr/>
          </p:nvSpPr>
          <p:spPr>
            <a:xfrm>
              <a:off x="8626523" y="4418489"/>
              <a:ext cx="3042128" cy="1138961"/>
            </a:xfrm>
            <a:prstGeom prst="roundRect">
              <a:avLst/>
            </a:prstGeom>
            <a:noFill/>
            <a:ln w="34925">
              <a:solidFill>
                <a:srgbClr val="E791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5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5A58B-084E-1D37-2DD2-9931FFDA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481FD58-1F50-41C5-E261-D94C82C8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969"/>
            <a:ext cx="6756400" cy="1450757"/>
          </a:xfrm>
        </p:spPr>
        <p:txBody>
          <a:bodyPr anchor="b">
            <a:normAutofit/>
          </a:bodyPr>
          <a:lstStyle/>
          <a:p>
            <a:r>
              <a:rPr lang="it-IT" sz="3600" dirty="0"/>
              <a:t>Materiali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E6F016-880B-1B0C-992F-A053F2FFC7B7}"/>
              </a:ext>
            </a:extLst>
          </p:cNvPr>
          <p:cNvSpPr txBox="1"/>
          <p:nvPr/>
        </p:nvSpPr>
        <p:spPr>
          <a:xfrm>
            <a:off x="1066800" y="1915253"/>
            <a:ext cx="8890000" cy="221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 sz="2200">
                <a:latin typeface="Calibri Light"/>
              </a:defRPr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retrospettivo 2023/24 - 2024/25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centro ad alto volume.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Inclusi tutti gli interventi bariatrici e revisioni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3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Parametri: tipo di procedura, l'approccio chirurgico (laparoscopico/robotico) e la classificazione dei casi di revisione.</a:t>
            </a:r>
          </a:p>
        </p:txBody>
      </p:sp>
      <p:pic>
        <p:nvPicPr>
          <p:cNvPr id="8" name="Elemento grafico 7" descr="Freccia: leggera curva con riempimento a tinta unita">
            <a:extLst>
              <a:ext uri="{FF2B5EF4-FFF2-40B4-BE49-F238E27FC236}">
                <a16:creationId xmlns:a16="http://schemas.microsoft.com/office/drawing/2014/main" id="{462B7FCD-7833-CCFD-6426-49AC92E54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000" y="4716000"/>
            <a:ext cx="676656" cy="6766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73ABC6-0FEB-AFC3-D1C6-D93EBAE868EB}"/>
              </a:ext>
            </a:extLst>
          </p:cNvPr>
          <p:cNvSpPr txBox="1"/>
          <p:nvPr/>
        </p:nvSpPr>
        <p:spPr>
          <a:xfrm>
            <a:off x="1360656" y="4854273"/>
            <a:ext cx="6302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Obiettivo: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descrivere trend e complessità dei casi.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920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B2B95-4285-BFBF-67FC-7E98901CB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C7C19D-E04D-B48A-D370-DB9BA13F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969"/>
            <a:ext cx="6756400" cy="1450757"/>
          </a:xfrm>
        </p:spPr>
        <p:txBody>
          <a:bodyPr anchor="b">
            <a:normAutofit/>
          </a:bodyPr>
          <a:lstStyle/>
          <a:p>
            <a:r>
              <a:rPr lang="it-IT" sz="3600" dirty="0"/>
              <a:t>Materiali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4D4B86-7EBE-970C-B827-6AF06195AC40}"/>
              </a:ext>
            </a:extLst>
          </p:cNvPr>
          <p:cNvSpPr txBox="1"/>
          <p:nvPr/>
        </p:nvSpPr>
        <p:spPr>
          <a:xfrm>
            <a:off x="1066800" y="2474976"/>
            <a:ext cx="72507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Classificazione dei tipi di revisione: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200">
                <a:latin typeface="Calibri Light"/>
              </a:defRPr>
            </a:pP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Gastric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+ Sleeve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Re-sleeve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Sleeve → RYGB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Sleeve → OAGB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OAGB → RYGB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Bypass / mini-bypass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7B93E747-B469-C047-C2EC-880F59DF6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3" y="2178211"/>
            <a:ext cx="3390900" cy="3556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818C32-04D6-9C43-4C50-0BE40B656D61}"/>
              </a:ext>
            </a:extLst>
          </p:cNvPr>
          <p:cNvSpPr txBox="1"/>
          <p:nvPr/>
        </p:nvSpPr>
        <p:spPr>
          <a:xfrm>
            <a:off x="1066800" y="1699025"/>
            <a:ext cx="795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  <a:defRPr sz="2200">
                <a:latin typeface="Calibri Light"/>
              </a:defRP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Totale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∼ 500 interventi bariatrici tra il 2023/24 e 2024/25</a:t>
            </a:r>
          </a:p>
        </p:txBody>
      </p:sp>
    </p:spTree>
    <p:extLst>
      <p:ext uri="{BB962C8B-B14F-4D97-AF65-F5344CB8AC3E}">
        <p14:creationId xmlns:p14="http://schemas.microsoft.com/office/powerpoint/2010/main" val="28942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4766C-504A-DF36-6DE6-1426AE01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532F978-A2D8-0A25-3003-6003A194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969"/>
            <a:ext cx="6756400" cy="1450757"/>
          </a:xfrm>
        </p:spPr>
        <p:txBody>
          <a:bodyPr anchor="b">
            <a:normAutofit/>
          </a:bodyPr>
          <a:lstStyle/>
          <a:p>
            <a:r>
              <a:rPr lang="it-IT" sz="3600" dirty="0"/>
              <a:t>Risultati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21E4-B995-8A41-47A3-6BB85DA7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476" y="5074764"/>
            <a:ext cx="6756399" cy="445018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  <a:defRPr sz="2200">
                <a:latin typeface="Calibri Light"/>
              </a:defRPr>
            </a:pP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Revisional/conversion: 2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33 </a:t>
            </a:r>
            <a:r>
              <a:rPr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(+3</a:t>
            </a:r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0" indent="0">
              <a:spcAft>
                <a:spcPts val="600"/>
              </a:spcAft>
              <a:buNone/>
              <a:defRPr sz="2200">
                <a:latin typeface="Calibri Light"/>
              </a:defRPr>
            </a:pPr>
            <a:endParaRPr lang="it-IT" dirty="0"/>
          </a:p>
          <a:p>
            <a:pPr marL="0" indent="0">
              <a:spcAft>
                <a:spcPts val="600"/>
              </a:spcAft>
              <a:buNone/>
              <a:defRPr sz="2200">
                <a:latin typeface="Calibri Light"/>
              </a:defRPr>
            </a:pPr>
            <a:endParaRPr lang="it-IT" dirty="0"/>
          </a:p>
          <a:p>
            <a:pPr marL="0" indent="0">
              <a:spcAft>
                <a:spcPts val="600"/>
              </a:spcAft>
              <a:buNone/>
              <a:defRPr sz="2200">
                <a:latin typeface="Calibri Light"/>
              </a:defRPr>
            </a:pPr>
            <a:endParaRPr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3050575-DFAA-8F04-D1E4-E0F44E91B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10" y="1550611"/>
            <a:ext cx="8223024" cy="352415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F88586-83B0-DB5B-7B3B-0A6D41D14495}"/>
              </a:ext>
            </a:extLst>
          </p:cNvPr>
          <p:cNvSpPr txBox="1"/>
          <p:nvPr/>
        </p:nvSpPr>
        <p:spPr>
          <a:xfrm>
            <a:off x="1066800" y="1781008"/>
            <a:ext cx="6459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30000"/>
              <a:buFont typeface="Wingdings" pitchFamily="2" charset="2"/>
              <a:buChar char="§"/>
              <a:defRPr sz="2200">
                <a:latin typeface="Calibri Light"/>
              </a:defRPr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Distribuzione:</a:t>
            </a:r>
          </a:p>
        </p:txBody>
      </p:sp>
      <p:pic>
        <p:nvPicPr>
          <p:cNvPr id="14" name="Elemento grafico 13" descr="Freccia: leggera curva con riempimento a tinta unita">
            <a:extLst>
              <a:ext uri="{FF2B5EF4-FFF2-40B4-BE49-F238E27FC236}">
                <a16:creationId xmlns:a16="http://schemas.microsoft.com/office/drawing/2014/main" id="{572456A2-75F3-12A3-42A8-D3388A0B4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46" y="4939719"/>
            <a:ext cx="715108" cy="7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C5995-2F8D-0754-B546-A1F6DD7E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BD97439-8B27-E5FD-468C-AD74E2A11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969"/>
            <a:ext cx="6756400" cy="1450757"/>
          </a:xfrm>
        </p:spPr>
        <p:txBody>
          <a:bodyPr anchor="b">
            <a:normAutofit/>
          </a:bodyPr>
          <a:lstStyle/>
          <a:p>
            <a:r>
              <a:rPr lang="it-IT" sz="3600" dirty="0"/>
              <a:t>Risultati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3F1288-F210-8A05-560F-C097CBD0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1422400"/>
            <a:ext cx="8229600" cy="3469215"/>
          </a:xfrm>
        </p:spPr>
        <p:txBody>
          <a:bodyPr>
            <a:normAutofit/>
          </a:bodyPr>
          <a:lstStyle/>
          <a:p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110000"/>
              <a:defRPr sz="2200">
                <a:latin typeface="Calibri Light"/>
              </a:defRPr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e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complessità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110000"/>
              <a:defRPr sz="2200">
                <a:latin typeface="Calibri Light"/>
              </a:defRPr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del </a:t>
            </a: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ancora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minoritario</a:t>
            </a: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(≈30% incremento nell’utilizzo)</a:t>
            </a:r>
          </a:p>
          <a:p>
            <a:pPr>
              <a:spcAft>
                <a:spcPts val="600"/>
              </a:spcAft>
              <a:buSzPct val="110000"/>
              <a:defRPr sz="2200">
                <a:latin typeface="Calibri Light"/>
              </a:defRPr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utile in 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revisioni</a:t>
            </a: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complesse</a:t>
            </a:r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selezionate</a:t>
            </a:r>
            <a:endParaRPr lang="it-IT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110000"/>
              <a:defRPr sz="2200">
                <a:latin typeface="Calibri Light"/>
              </a:defRPr>
            </a:pPr>
            <a:r>
              <a:rPr lang="it-I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Complicanze maggiori rare</a:t>
            </a:r>
          </a:p>
          <a:p>
            <a:pPr>
              <a:spcAft>
                <a:spcPts val="600"/>
              </a:spcAft>
              <a:defRPr sz="2200">
                <a:latin typeface="Calibri Light"/>
              </a:defRPr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65AFEB2-F3E5-A497-97EC-A3B33C8EC42D}"/>
              </a:ext>
            </a:extLst>
          </p:cNvPr>
          <p:cNvGrpSpPr/>
          <p:nvPr/>
        </p:nvGrpSpPr>
        <p:grpSpPr>
          <a:xfrm>
            <a:off x="9097450" y="2419375"/>
            <a:ext cx="2707688" cy="2019250"/>
            <a:chOff x="9290881" y="2419375"/>
            <a:chExt cx="2707688" cy="2019250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77BE794F-E214-A944-8A13-E839169DB527}"/>
                </a:ext>
              </a:extLst>
            </p:cNvPr>
            <p:cNvSpPr/>
            <p:nvPr/>
          </p:nvSpPr>
          <p:spPr>
            <a:xfrm>
              <a:off x="9290881" y="2419375"/>
              <a:ext cx="2707688" cy="201925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>
              <a:solidFill>
                <a:schemeClr val="accent1">
                  <a:shade val="15000"/>
                  <a:alpha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B9095FA5-A780-5FDE-FE1B-A3C9F500E9C5}"/>
                </a:ext>
              </a:extLst>
            </p:cNvPr>
            <p:cNvSpPr txBox="1"/>
            <p:nvPr/>
          </p:nvSpPr>
          <p:spPr>
            <a:xfrm>
              <a:off x="9290881" y="2562005"/>
              <a:ext cx="256080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chemeClr val="bg1"/>
                  </a:solidFill>
                </a:rPr>
                <a:t>Vantaggi: </a:t>
              </a:r>
              <a:r>
                <a:rPr lang="it-IT" dirty="0">
                  <a:solidFill>
                    <a:schemeClr val="bg1"/>
                  </a:solidFill>
                </a:rPr>
                <a:t>Visione 3D, ergonomia, dissezione precisa.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it-IT" b="1" dirty="0">
                  <a:solidFill>
                    <a:schemeClr val="bg1"/>
                  </a:solidFill>
                </a:rPr>
                <a:t>Limiti: </a:t>
              </a:r>
              <a:r>
                <a:rPr lang="it-IT" dirty="0">
                  <a:solidFill>
                    <a:schemeClr val="bg1"/>
                  </a:solidFill>
                </a:rPr>
                <a:t>costi, curva di apprendimento, tempo operatorio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E773CB8-A848-B2A7-9C56-39FC7249773B}"/>
              </a:ext>
            </a:extLst>
          </p:cNvPr>
          <p:cNvSpPr txBox="1"/>
          <p:nvPr/>
        </p:nvSpPr>
        <p:spPr>
          <a:xfrm>
            <a:off x="1023815" y="5034245"/>
            <a:ext cx="87981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2200">
                <a:latin typeface="Calibri Light"/>
              </a:defRPr>
            </a:pPr>
            <a:r>
              <a:rPr lang="it-IT" sz="2100" b="1" dirty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</a:t>
            </a:r>
            <a:r>
              <a:rPr lang="it-IT" sz="2100" b="1" dirty="0">
                <a:latin typeface="Aharoni" panose="02010803020104030203" pitchFamily="2" charset="-79"/>
                <a:cs typeface="Aharoni" panose="02010803020104030203" pitchFamily="2" charset="-79"/>
                <a:sym typeface="Wingdings" pitchFamily="2" charset="2"/>
              </a:rPr>
              <a:t> </a:t>
            </a:r>
            <a:r>
              <a:rPr lang="it-IT" sz="2100" b="1" dirty="0">
                <a:blipFill>
                  <a:blip r:embed="rId3"/>
                  <a:tile tx="0" ty="0" sx="100000" sy="100000" flip="none" algn="tl"/>
                </a:blipFill>
                <a:latin typeface="Aharoni" panose="02010803020104030203" pitchFamily="2" charset="-79"/>
                <a:cs typeface="Aharoni" panose="02010803020104030203" pitchFamily="2" charset="-79"/>
              </a:rPr>
              <a:t>La selezione del caso resta la chiave del successo nella chirurgia bariatrica revisionale robotica</a:t>
            </a:r>
          </a:p>
        </p:txBody>
      </p:sp>
    </p:spTree>
    <p:extLst>
      <p:ext uri="{BB962C8B-B14F-4D97-AF65-F5344CB8AC3E}">
        <p14:creationId xmlns:p14="http://schemas.microsoft.com/office/powerpoint/2010/main" val="17700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327E-791A-DE03-BABB-68FEBB8ED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obot IA impara a operare guardando dei video | Infodent">
            <a:extLst>
              <a:ext uri="{FF2B5EF4-FFF2-40B4-BE49-F238E27FC236}">
                <a16:creationId xmlns:a16="http://schemas.microsoft.com/office/drawing/2014/main" id="{366C95BF-D669-126C-97A3-4AD46E49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37031"/>
          </a:xfrm>
          <a:prstGeom prst="rect">
            <a:avLst/>
          </a:prstGeom>
          <a:gradFill flip="none" rotWithShape="1">
            <a:gsLst>
              <a:gs pos="99468">
                <a:srgbClr val="D0E2F1">
                  <a:alpha val="98313"/>
                </a:srgbClr>
              </a:gs>
              <a:gs pos="98937">
                <a:srgbClr val="CFE2F1">
                  <a:alpha val="0"/>
                </a:srgbClr>
              </a:gs>
              <a:gs pos="46000">
                <a:schemeClr val="bg1"/>
              </a:gs>
              <a:gs pos="90000">
                <a:srgbClr val="CADFF0">
                  <a:alpha val="0"/>
                </a:srgbClr>
              </a:gs>
              <a:gs pos="32000">
                <a:schemeClr val="bg1">
                  <a:lumMod val="0"/>
                  <a:lumOff val="100000"/>
                </a:schemeClr>
              </a:gs>
              <a:gs pos="41000">
                <a:schemeClr val="bg1"/>
              </a:gs>
              <a:gs pos="48000">
                <a:schemeClr val="bg1"/>
              </a:gs>
            </a:gsLst>
            <a:lin ang="21594000" scaled="0"/>
            <a:tileRect/>
          </a:gradFill>
          <a:effectLst>
            <a:glow>
              <a:schemeClr val="accent1">
                <a:alpha val="49000"/>
              </a:schemeClr>
            </a:glow>
            <a:softEdge rad="0"/>
          </a:effec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14BEB2EC-5AD5-FA2A-F9BF-5B674A59D641}"/>
              </a:ext>
            </a:extLst>
          </p:cNvPr>
          <p:cNvGrpSpPr/>
          <p:nvPr/>
        </p:nvGrpSpPr>
        <p:grpSpPr>
          <a:xfrm>
            <a:off x="844060" y="2813538"/>
            <a:ext cx="3657602" cy="1512278"/>
            <a:chOff x="1002321" y="2655276"/>
            <a:chExt cx="3657602" cy="1512278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14EF5AF5-91BF-2AB6-931E-15E6BF04A3B9}"/>
                </a:ext>
              </a:extLst>
            </p:cNvPr>
            <p:cNvSpPr/>
            <p:nvPr/>
          </p:nvSpPr>
          <p:spPr>
            <a:xfrm>
              <a:off x="1002322" y="2655276"/>
              <a:ext cx="3657601" cy="1512278"/>
            </a:xfrm>
            <a:custGeom>
              <a:avLst/>
              <a:gdLst>
                <a:gd name="connsiteX0" fmla="*/ 0 w 3657601"/>
                <a:gd name="connsiteY0" fmla="*/ 252051 h 1512278"/>
                <a:gd name="connsiteX1" fmla="*/ 252051 w 3657601"/>
                <a:gd name="connsiteY1" fmla="*/ 0 h 1512278"/>
                <a:gd name="connsiteX2" fmla="*/ 914286 w 3657601"/>
                <a:gd name="connsiteY2" fmla="*/ 0 h 1512278"/>
                <a:gd name="connsiteX3" fmla="*/ 1481916 w 3657601"/>
                <a:gd name="connsiteY3" fmla="*/ 0 h 1512278"/>
                <a:gd name="connsiteX4" fmla="*/ 2112615 w 3657601"/>
                <a:gd name="connsiteY4" fmla="*/ 0 h 1512278"/>
                <a:gd name="connsiteX5" fmla="*/ 2648710 w 3657601"/>
                <a:gd name="connsiteY5" fmla="*/ 0 h 1512278"/>
                <a:gd name="connsiteX6" fmla="*/ 3405550 w 3657601"/>
                <a:gd name="connsiteY6" fmla="*/ 0 h 1512278"/>
                <a:gd name="connsiteX7" fmla="*/ 3657601 w 3657601"/>
                <a:gd name="connsiteY7" fmla="*/ 252051 h 1512278"/>
                <a:gd name="connsiteX8" fmla="*/ 3657601 w 3657601"/>
                <a:gd name="connsiteY8" fmla="*/ 766221 h 1512278"/>
                <a:gd name="connsiteX9" fmla="*/ 3657601 w 3657601"/>
                <a:gd name="connsiteY9" fmla="*/ 1260227 h 1512278"/>
                <a:gd name="connsiteX10" fmla="*/ 3405550 w 3657601"/>
                <a:gd name="connsiteY10" fmla="*/ 1512278 h 1512278"/>
                <a:gd name="connsiteX11" fmla="*/ 2774850 w 3657601"/>
                <a:gd name="connsiteY11" fmla="*/ 1512278 h 1512278"/>
                <a:gd name="connsiteX12" fmla="*/ 2207220 w 3657601"/>
                <a:gd name="connsiteY12" fmla="*/ 1512278 h 1512278"/>
                <a:gd name="connsiteX13" fmla="*/ 1671126 w 3657601"/>
                <a:gd name="connsiteY13" fmla="*/ 1512278 h 1512278"/>
                <a:gd name="connsiteX14" fmla="*/ 1103496 w 3657601"/>
                <a:gd name="connsiteY14" fmla="*/ 1512278 h 1512278"/>
                <a:gd name="connsiteX15" fmla="*/ 252051 w 3657601"/>
                <a:gd name="connsiteY15" fmla="*/ 1512278 h 1512278"/>
                <a:gd name="connsiteX16" fmla="*/ 0 w 3657601"/>
                <a:gd name="connsiteY16" fmla="*/ 1260227 h 1512278"/>
                <a:gd name="connsiteX17" fmla="*/ 0 w 3657601"/>
                <a:gd name="connsiteY17" fmla="*/ 776303 h 1512278"/>
                <a:gd name="connsiteX18" fmla="*/ 0 w 3657601"/>
                <a:gd name="connsiteY18" fmla="*/ 252051 h 15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7601" h="1512278" fill="none" extrusionOk="0">
                  <a:moveTo>
                    <a:pt x="0" y="252051"/>
                  </a:moveTo>
                  <a:cubicBezTo>
                    <a:pt x="-25679" y="113904"/>
                    <a:pt x="122116" y="-16709"/>
                    <a:pt x="252051" y="0"/>
                  </a:cubicBezTo>
                  <a:cubicBezTo>
                    <a:pt x="419352" y="-1493"/>
                    <a:pt x="736313" y="-13955"/>
                    <a:pt x="914286" y="0"/>
                  </a:cubicBezTo>
                  <a:cubicBezTo>
                    <a:pt x="1092259" y="13955"/>
                    <a:pt x="1273740" y="-26102"/>
                    <a:pt x="1481916" y="0"/>
                  </a:cubicBezTo>
                  <a:cubicBezTo>
                    <a:pt x="1690092" y="26102"/>
                    <a:pt x="1895116" y="-5611"/>
                    <a:pt x="2112615" y="0"/>
                  </a:cubicBezTo>
                  <a:cubicBezTo>
                    <a:pt x="2330114" y="5611"/>
                    <a:pt x="2459681" y="-16511"/>
                    <a:pt x="2648710" y="0"/>
                  </a:cubicBezTo>
                  <a:cubicBezTo>
                    <a:pt x="2837739" y="16511"/>
                    <a:pt x="3149860" y="2388"/>
                    <a:pt x="3405550" y="0"/>
                  </a:cubicBezTo>
                  <a:cubicBezTo>
                    <a:pt x="3532471" y="24658"/>
                    <a:pt x="3647155" y="98987"/>
                    <a:pt x="3657601" y="252051"/>
                  </a:cubicBezTo>
                  <a:cubicBezTo>
                    <a:pt x="3641477" y="370246"/>
                    <a:pt x="3644806" y="574236"/>
                    <a:pt x="3657601" y="766221"/>
                  </a:cubicBezTo>
                  <a:cubicBezTo>
                    <a:pt x="3670397" y="958206"/>
                    <a:pt x="3637877" y="1061182"/>
                    <a:pt x="3657601" y="1260227"/>
                  </a:cubicBezTo>
                  <a:cubicBezTo>
                    <a:pt x="3650455" y="1421710"/>
                    <a:pt x="3536083" y="1484971"/>
                    <a:pt x="3405550" y="1512278"/>
                  </a:cubicBezTo>
                  <a:cubicBezTo>
                    <a:pt x="3256538" y="1489665"/>
                    <a:pt x="2979051" y="1485804"/>
                    <a:pt x="2774850" y="1512278"/>
                  </a:cubicBezTo>
                  <a:cubicBezTo>
                    <a:pt x="2570649" y="1538752"/>
                    <a:pt x="2389231" y="1505043"/>
                    <a:pt x="2207220" y="1512278"/>
                  </a:cubicBezTo>
                  <a:cubicBezTo>
                    <a:pt x="2025209" y="1519514"/>
                    <a:pt x="1836110" y="1495360"/>
                    <a:pt x="1671126" y="1512278"/>
                  </a:cubicBezTo>
                  <a:cubicBezTo>
                    <a:pt x="1506142" y="1529196"/>
                    <a:pt x="1366502" y="1534769"/>
                    <a:pt x="1103496" y="1512278"/>
                  </a:cubicBezTo>
                  <a:cubicBezTo>
                    <a:pt x="840490" y="1489788"/>
                    <a:pt x="462033" y="1505170"/>
                    <a:pt x="252051" y="1512278"/>
                  </a:cubicBezTo>
                  <a:cubicBezTo>
                    <a:pt x="117178" y="1511132"/>
                    <a:pt x="-554" y="1403271"/>
                    <a:pt x="0" y="1260227"/>
                  </a:cubicBezTo>
                  <a:cubicBezTo>
                    <a:pt x="23207" y="1081039"/>
                    <a:pt x="-22124" y="879638"/>
                    <a:pt x="0" y="776303"/>
                  </a:cubicBezTo>
                  <a:cubicBezTo>
                    <a:pt x="22124" y="672968"/>
                    <a:pt x="4550" y="414750"/>
                    <a:pt x="0" y="252051"/>
                  </a:cubicBezTo>
                  <a:close/>
                </a:path>
                <a:path w="3657601" h="1512278" stroke="0" extrusionOk="0">
                  <a:moveTo>
                    <a:pt x="0" y="252051"/>
                  </a:moveTo>
                  <a:cubicBezTo>
                    <a:pt x="-4462" y="110094"/>
                    <a:pt x="95616" y="6467"/>
                    <a:pt x="252051" y="0"/>
                  </a:cubicBezTo>
                  <a:cubicBezTo>
                    <a:pt x="568095" y="-17795"/>
                    <a:pt x="725001" y="-24833"/>
                    <a:pt x="945821" y="0"/>
                  </a:cubicBezTo>
                  <a:cubicBezTo>
                    <a:pt x="1166641" y="24833"/>
                    <a:pt x="1258131" y="-21589"/>
                    <a:pt x="1544986" y="0"/>
                  </a:cubicBezTo>
                  <a:cubicBezTo>
                    <a:pt x="1831841" y="21589"/>
                    <a:pt x="1960652" y="-25688"/>
                    <a:pt x="2112615" y="0"/>
                  </a:cubicBezTo>
                  <a:cubicBezTo>
                    <a:pt x="2264578" y="25688"/>
                    <a:pt x="2581587" y="-7581"/>
                    <a:pt x="2774850" y="0"/>
                  </a:cubicBezTo>
                  <a:cubicBezTo>
                    <a:pt x="2968113" y="7581"/>
                    <a:pt x="3172799" y="-6002"/>
                    <a:pt x="3405550" y="0"/>
                  </a:cubicBezTo>
                  <a:cubicBezTo>
                    <a:pt x="3556406" y="-18962"/>
                    <a:pt x="3647558" y="121672"/>
                    <a:pt x="3657601" y="252051"/>
                  </a:cubicBezTo>
                  <a:cubicBezTo>
                    <a:pt x="3655714" y="375512"/>
                    <a:pt x="3662688" y="540342"/>
                    <a:pt x="3657601" y="756139"/>
                  </a:cubicBezTo>
                  <a:cubicBezTo>
                    <a:pt x="3652514" y="971936"/>
                    <a:pt x="3678887" y="1010257"/>
                    <a:pt x="3657601" y="1260227"/>
                  </a:cubicBezTo>
                  <a:cubicBezTo>
                    <a:pt x="3645748" y="1398753"/>
                    <a:pt x="3551492" y="1493800"/>
                    <a:pt x="3405550" y="1512278"/>
                  </a:cubicBezTo>
                  <a:cubicBezTo>
                    <a:pt x="3158151" y="1526729"/>
                    <a:pt x="2903195" y="1532549"/>
                    <a:pt x="2743315" y="1512278"/>
                  </a:cubicBezTo>
                  <a:cubicBezTo>
                    <a:pt x="2583435" y="1492007"/>
                    <a:pt x="2262981" y="1498077"/>
                    <a:pt x="2049545" y="1512278"/>
                  </a:cubicBezTo>
                  <a:cubicBezTo>
                    <a:pt x="1836109" y="1526480"/>
                    <a:pt x="1556916" y="1545599"/>
                    <a:pt x="1355776" y="1512278"/>
                  </a:cubicBezTo>
                  <a:cubicBezTo>
                    <a:pt x="1154636" y="1478957"/>
                    <a:pt x="769733" y="1513088"/>
                    <a:pt x="252051" y="1512278"/>
                  </a:cubicBezTo>
                  <a:cubicBezTo>
                    <a:pt x="95291" y="1495737"/>
                    <a:pt x="-10255" y="1384101"/>
                    <a:pt x="0" y="1260227"/>
                  </a:cubicBezTo>
                  <a:cubicBezTo>
                    <a:pt x="-4292" y="1011405"/>
                    <a:pt x="4118" y="889542"/>
                    <a:pt x="0" y="746057"/>
                  </a:cubicBezTo>
                  <a:cubicBezTo>
                    <a:pt x="-4118" y="602572"/>
                    <a:pt x="4913" y="464392"/>
                    <a:pt x="0" y="25205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41275" cap="rnd">
              <a:solidFill>
                <a:srgbClr val="F3703A"/>
              </a:solidFill>
              <a:prstDash val="dash"/>
              <a:bevel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0B3D0E15-DBE0-0AFA-6F8B-2BDB557C9EC5}"/>
                </a:ext>
              </a:extLst>
            </p:cNvPr>
            <p:cNvSpPr txBox="1"/>
            <p:nvPr/>
          </p:nvSpPr>
          <p:spPr>
            <a:xfrm>
              <a:off x="1002321" y="2811250"/>
              <a:ext cx="36576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Questi risultati evidenziano la crescente complessità del case-mix bariatrico e il ruolo potenziale della robotica in scenari selezionati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967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815</Words>
  <Application>Microsoft Office PowerPoint</Application>
  <PresentationFormat>Widescreen</PresentationFormat>
  <Paragraphs>94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RetrospectVTI</vt:lpstr>
      <vt:lpstr>Chirurgia Bariatrica Revisionale Robotica</vt:lpstr>
      <vt:lpstr>Contesto scientifico – Redo Surgery</vt:lpstr>
      <vt:lpstr>Presentazione standard di PowerPoint</vt:lpstr>
      <vt:lpstr>Ruolo della chirurgia robotica</vt:lpstr>
      <vt:lpstr>Materiali</vt:lpstr>
      <vt:lpstr>Materiali</vt:lpstr>
      <vt:lpstr>Risultati</vt:lpstr>
      <vt:lpstr>Risultati</vt:lpstr>
      <vt:lpstr>Presentazione standard di PowerPoint</vt:lpstr>
      <vt:lpstr>Grazie per l’attenzione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GIANLUCA D'AMICO</cp:lastModifiedBy>
  <cp:revision>48</cp:revision>
  <dcterms:created xsi:type="dcterms:W3CDTF">2022-02-27T17:36:31Z</dcterms:created>
  <dcterms:modified xsi:type="dcterms:W3CDTF">2025-10-27T16:12:48Z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